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7" autoAdjust="0"/>
  </p:normalViewPr>
  <p:slideViewPr>
    <p:cSldViewPr>
      <p:cViewPr varScale="1">
        <p:scale>
          <a:sx n="84" d="100"/>
          <a:sy n="84" d="100"/>
        </p:scale>
        <p:origin x="91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8AA8C-C1B2-4ADE-A15F-5C331AA11B86}" type="datetimeFigureOut">
              <a:rPr lang="en-US" smtClean="0"/>
              <a:t>9/8/2017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3DAB2-D8E3-4AFC-8042-C7F5B713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11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0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49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581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763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985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519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966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891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314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72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731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170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0928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9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71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5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0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80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190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38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45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D1731-46BB-4209-B7E4-856200673B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365C6-F53E-4AB3-97E6-11A21441F57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95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152400"/>
            <a:ext cx="9343254" cy="7219787"/>
          </a:xfrm>
          <a:prstGeom prst="rect">
            <a:avLst/>
          </a:prstGeom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152400" y="381000"/>
            <a:ext cx="2667000" cy="6324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dirty="0" smtClean="0">
                <a:solidFill>
                  <a:prstClr val="white">
                    <a:lumMod val="85000"/>
                  </a:prstClr>
                </a:solidFill>
              </a:rPr>
              <a:t>MOUNTAIN HOME </a:t>
            </a:r>
          </a:p>
          <a:p>
            <a:pPr algn="ctr"/>
            <a:r>
              <a:rPr lang="en-US" dirty="0" smtClean="0">
                <a:solidFill>
                  <a:prstClr val="white">
                    <a:lumMod val="85000"/>
                  </a:prstClr>
                </a:solidFill>
              </a:rPr>
              <a:t>AIR FORCE BASE</a:t>
            </a:r>
          </a:p>
          <a:p>
            <a:pPr algn="ctr"/>
            <a:endParaRPr lang="en-US" sz="600" dirty="0">
              <a:solidFill>
                <a:prstClr val="white">
                  <a:lumMod val="85000"/>
                </a:prstClr>
              </a:solidFill>
            </a:endParaRPr>
          </a:p>
          <a:p>
            <a:pPr algn="ctr">
              <a:lnSpc>
                <a:spcPts val="1800"/>
              </a:lnSpc>
              <a:spcAft>
                <a:spcPts val="600"/>
              </a:spcAft>
            </a:pPr>
            <a:r>
              <a:rPr lang="en-US" sz="1100" dirty="0">
                <a:solidFill>
                  <a:prstClr val="white">
                    <a:lumMod val="85000"/>
                  </a:prstClr>
                </a:solidFill>
              </a:rPr>
              <a:t>The 366th Fighter Wing‘s mission is to prepare mission ready Gunfighters to fight and win today's war and the next.</a:t>
            </a:r>
            <a:br>
              <a:rPr lang="en-US" sz="1100" dirty="0">
                <a:solidFill>
                  <a:prstClr val="white">
                    <a:lumMod val="85000"/>
                  </a:prstClr>
                </a:solidFill>
              </a:rPr>
            </a:br>
            <a:r>
              <a:rPr lang="en-US" sz="1100" dirty="0">
                <a:solidFill>
                  <a:prstClr val="white">
                    <a:lumMod val="85000"/>
                  </a:prstClr>
                </a:solidFill>
              </a:rPr>
              <a:t>The wing accomplishes the mission through four subordinate Groups, comprised of </a:t>
            </a:r>
            <a:r>
              <a:rPr lang="en-US" sz="1100" dirty="0" smtClean="0">
                <a:solidFill>
                  <a:prstClr val="white">
                    <a:lumMod val="85000"/>
                  </a:prstClr>
                </a:solidFill>
              </a:rPr>
              <a:t>3,452 </a:t>
            </a:r>
            <a:r>
              <a:rPr lang="en-US" sz="1100" dirty="0">
                <a:solidFill>
                  <a:prstClr val="white">
                    <a:lumMod val="85000"/>
                  </a:prstClr>
                </a:solidFill>
              </a:rPr>
              <a:t>Active Duty Airmen who fly, maintain or support 47 F-15E Strike Eagle aircraft at the 389th and 391st Fighter Squadrons. </a:t>
            </a:r>
            <a:r>
              <a:rPr lang="en-US" sz="1100" dirty="0" smtClean="0">
                <a:solidFill>
                  <a:prstClr val="white">
                    <a:lumMod val="85000"/>
                  </a:prstClr>
                </a:solidFill>
              </a:rPr>
              <a:t>An additional </a:t>
            </a:r>
            <a:r>
              <a:rPr lang="en-US" sz="1100" dirty="0">
                <a:solidFill>
                  <a:prstClr val="white">
                    <a:lumMod val="85000"/>
                  </a:prstClr>
                </a:solidFill>
              </a:rPr>
              <a:t>12 F-15SG Strike Eagles belong to the Republic of Singapore's 428th Fighter Squadron, which operates here as a mission partner under the Peace </a:t>
            </a:r>
            <a:r>
              <a:rPr lang="en-US" sz="1100" dirty="0" err="1">
                <a:solidFill>
                  <a:prstClr val="white">
                    <a:lumMod val="85000"/>
                  </a:prstClr>
                </a:solidFill>
              </a:rPr>
              <a:t>Carvin</a:t>
            </a:r>
            <a:r>
              <a:rPr lang="en-US" sz="1100" dirty="0">
                <a:solidFill>
                  <a:prstClr val="white">
                    <a:lumMod val="85000"/>
                  </a:prstClr>
                </a:solidFill>
              </a:rPr>
              <a:t> V program. Mountain Home's Gunfighters stand ready to deploy at a moment's notice to meet the expeditionary needs of Air Combat Command, achieving the Wing's vision to be ACC's premier wing; a cohesive team enhancing our combat capability while building upon our legacy of innovative Gunfighter excellence!</a:t>
            </a: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77000" y="5048071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prstClr val="white">
                    <a:lumMod val="85000"/>
                  </a:prstClr>
                </a:solidFill>
              </a:rPr>
              <a:t>MOUNTAIN HOME</a:t>
            </a:r>
          </a:p>
          <a:p>
            <a:pPr algn="ctr"/>
            <a:r>
              <a:rPr lang="en-US" dirty="0" smtClean="0">
                <a:solidFill>
                  <a:prstClr val="white">
                    <a:lumMod val="85000"/>
                  </a:prstClr>
                </a:solidFill>
              </a:rPr>
              <a:t>AIR FORCE BASE</a:t>
            </a:r>
          </a:p>
          <a:p>
            <a:pPr algn="ctr">
              <a:lnSpc>
                <a:spcPct val="150000"/>
              </a:lnSpc>
            </a:pPr>
            <a:r>
              <a:rPr lang="en-US" sz="1200" dirty="0" smtClean="0">
                <a:solidFill>
                  <a:prstClr val="white">
                    <a:lumMod val="85000"/>
                  </a:prstClr>
                </a:solidFill>
              </a:rPr>
              <a:t>Economic </a:t>
            </a:r>
            <a:r>
              <a:rPr lang="en-US" sz="1200" dirty="0">
                <a:solidFill>
                  <a:prstClr val="white">
                    <a:lumMod val="85000"/>
                  </a:prstClr>
                </a:solidFill>
              </a:rPr>
              <a:t>Impact Statement</a:t>
            </a:r>
          </a:p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prstClr val="white">
                    <a:lumMod val="85000"/>
                  </a:prstClr>
                </a:solidFill>
              </a:rPr>
              <a:t>Fiscal Year </a:t>
            </a:r>
            <a:r>
              <a:rPr lang="en-US" sz="1200" dirty="0" smtClean="0">
                <a:solidFill>
                  <a:prstClr val="white">
                    <a:lumMod val="85000"/>
                  </a:prstClr>
                </a:solidFill>
              </a:rPr>
              <a:t>2016</a:t>
            </a:r>
            <a:endParaRPr lang="en-US" sz="1200" dirty="0">
              <a:solidFill>
                <a:prstClr val="white">
                  <a:lumMod val="85000"/>
                </a:prstClr>
              </a:solidFill>
            </a:endParaRPr>
          </a:p>
        </p:txBody>
      </p:sp>
      <p:pic>
        <p:nvPicPr>
          <p:cNvPr id="17" name="Picture 16" descr="366 FW Patc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43643" y="3903318"/>
            <a:ext cx="981314" cy="1008320"/>
          </a:xfrm>
          <a:prstGeom prst="rect">
            <a:avLst/>
          </a:prstGeom>
        </p:spPr>
      </p:pic>
      <p:pic>
        <p:nvPicPr>
          <p:cNvPr id="18" name="Picture 17" descr="ACC Patch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68632" y="575452"/>
            <a:ext cx="987733" cy="976148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3124198" y="1881417"/>
            <a:ext cx="3276600" cy="4782481"/>
            <a:chOff x="152398" y="1969430"/>
            <a:chExt cx="3276600" cy="4782481"/>
          </a:xfrm>
        </p:grpSpPr>
        <p:sp>
          <p:nvSpPr>
            <p:cNvPr id="23" name="TextBox 22"/>
            <p:cNvSpPr txBox="1"/>
            <p:nvPr/>
          </p:nvSpPr>
          <p:spPr>
            <a:xfrm>
              <a:off x="549173" y="1969430"/>
              <a:ext cx="251460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prstClr val="white">
                      <a:lumMod val="85000"/>
                    </a:prstClr>
                  </a:solidFill>
                </a:rPr>
                <a:t>Mountain Home</a:t>
              </a:r>
            </a:p>
            <a:p>
              <a:pPr algn="ctr"/>
              <a:r>
                <a:rPr lang="en-US" dirty="0">
                  <a:solidFill>
                    <a:prstClr val="white">
                      <a:lumMod val="85000"/>
                    </a:prstClr>
                  </a:solidFill>
                </a:rPr>
                <a:t>Air Force Base</a:t>
              </a:r>
            </a:p>
            <a:p>
              <a:pPr algn="ctr"/>
              <a:endParaRPr lang="en-US" sz="1400" dirty="0">
                <a:solidFill>
                  <a:prstClr val="white">
                    <a:lumMod val="85000"/>
                  </a:prstClr>
                </a:solidFill>
              </a:endParaRPr>
            </a:p>
            <a:p>
              <a:pPr algn="ctr"/>
              <a:r>
                <a:rPr lang="en-US" sz="1400" dirty="0">
                  <a:solidFill>
                    <a:prstClr val="white">
                      <a:lumMod val="85000"/>
                    </a:prstClr>
                  </a:solidFill>
                </a:rPr>
                <a:t>Home of the</a:t>
              </a:r>
              <a:r>
                <a:rPr lang="en-US" sz="1400" dirty="0" smtClean="0">
                  <a:solidFill>
                    <a:prstClr val="white">
                      <a:lumMod val="85000"/>
                    </a:prstClr>
                  </a:solidFill>
                </a:rPr>
                <a:t>:</a:t>
              </a:r>
              <a:endParaRPr lang="en-US" sz="1400" dirty="0">
                <a:solidFill>
                  <a:prstClr val="white">
                    <a:lumMod val="85000"/>
                  </a:prstClr>
                </a:solidFill>
              </a:endParaRPr>
            </a:p>
            <a:p>
              <a:pPr algn="ctr"/>
              <a:r>
                <a:rPr lang="en-US" sz="1400" dirty="0" smtClean="0">
                  <a:solidFill>
                    <a:prstClr val="white">
                      <a:lumMod val="85000"/>
                    </a:prstClr>
                  </a:solidFill>
                </a:rPr>
                <a:t>366th </a:t>
              </a:r>
              <a:r>
                <a:rPr lang="en-US" sz="1400" dirty="0">
                  <a:solidFill>
                    <a:prstClr val="white">
                      <a:lumMod val="85000"/>
                    </a:prstClr>
                  </a:solidFill>
                </a:rPr>
                <a:t>Fighter Wing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52398" y="4172325"/>
              <a:ext cx="3276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i="1" dirty="0" smtClean="0">
                  <a:solidFill>
                    <a:prstClr val="white">
                      <a:lumMod val="85000"/>
                    </a:prstClr>
                  </a:solidFill>
                </a:rPr>
                <a:t>FY2016 </a:t>
              </a:r>
              <a:r>
                <a:rPr lang="en-US" sz="1000" i="1" dirty="0">
                  <a:solidFill>
                    <a:prstClr val="white">
                      <a:lumMod val="85000"/>
                    </a:prstClr>
                  </a:solidFill>
                </a:rPr>
                <a:t>Economic </a:t>
              </a:r>
              <a:r>
                <a:rPr lang="en-US" sz="1000" i="1" dirty="0" smtClean="0">
                  <a:solidFill>
                    <a:prstClr val="white">
                      <a:lumMod val="85000"/>
                    </a:prstClr>
                  </a:solidFill>
                </a:rPr>
                <a:t>Impact Statement </a:t>
              </a:r>
            </a:p>
            <a:p>
              <a:pPr algn="ctr"/>
              <a:r>
                <a:rPr lang="en-US" sz="1000" i="1" dirty="0" smtClean="0">
                  <a:solidFill>
                    <a:prstClr val="white">
                      <a:lumMod val="85000"/>
                    </a:prstClr>
                  </a:solidFill>
                </a:rPr>
                <a:t>Produced </a:t>
              </a:r>
              <a:r>
                <a:rPr lang="en-US" sz="1000" i="1" dirty="0">
                  <a:solidFill>
                    <a:prstClr val="white">
                      <a:lumMod val="85000"/>
                    </a:prstClr>
                  </a:solidFill>
                </a:rPr>
                <a:t>by </a:t>
              </a:r>
              <a:r>
                <a:rPr lang="en-US" sz="1000" i="1" dirty="0" smtClean="0">
                  <a:solidFill>
                    <a:prstClr val="white">
                      <a:lumMod val="85000"/>
                    </a:prstClr>
                  </a:solidFill>
                </a:rPr>
                <a:t>the</a:t>
              </a:r>
            </a:p>
            <a:p>
              <a:pPr algn="ctr"/>
              <a:r>
                <a:rPr lang="en-US" sz="1000" i="1" dirty="0" smtClean="0">
                  <a:solidFill>
                    <a:prstClr val="white">
                      <a:lumMod val="85000"/>
                    </a:prstClr>
                  </a:solidFill>
                </a:rPr>
                <a:t>366th </a:t>
              </a:r>
              <a:r>
                <a:rPr lang="en-US" sz="1000" i="1" dirty="0">
                  <a:solidFill>
                    <a:prstClr val="white">
                      <a:lumMod val="85000"/>
                    </a:prstClr>
                  </a:solidFill>
                </a:rPr>
                <a:t>Comptroller Squadron</a:t>
              </a:r>
            </a:p>
          </p:txBody>
        </p:sp>
        <p:pic>
          <p:nvPicPr>
            <p:cNvPr id="25" name="Picture 24" descr="CPTS Patch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9066" y="4886235"/>
              <a:ext cx="854815" cy="850013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609600" y="5736248"/>
              <a:ext cx="2362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prstClr val="white">
                      <a:lumMod val="85000"/>
                    </a:prstClr>
                  </a:solidFill>
                </a:rPr>
                <a:t>For more information, Contact: </a:t>
              </a:r>
              <a:r>
                <a:rPr lang="en-US" sz="1200" dirty="0" smtClean="0">
                  <a:solidFill>
                    <a:prstClr val="white">
                      <a:lumMod val="85000"/>
                    </a:prstClr>
                  </a:solidFill>
                </a:rPr>
                <a:t>366th </a:t>
              </a:r>
              <a:r>
                <a:rPr lang="en-US" sz="1200" dirty="0">
                  <a:solidFill>
                    <a:prstClr val="white">
                      <a:lumMod val="85000"/>
                    </a:prstClr>
                  </a:solidFill>
                </a:rPr>
                <a:t>Comptroller Squadron</a:t>
              </a:r>
            </a:p>
            <a:p>
              <a:pPr algn="ctr"/>
              <a:r>
                <a:rPr lang="en-US" sz="1200" dirty="0">
                  <a:solidFill>
                    <a:prstClr val="white">
                      <a:lumMod val="85000"/>
                    </a:prstClr>
                  </a:solidFill>
                </a:rPr>
                <a:t>366 Gunfighter </a:t>
              </a:r>
              <a:r>
                <a:rPr lang="en-US" sz="1200" dirty="0" smtClean="0">
                  <a:solidFill>
                    <a:prstClr val="white">
                      <a:lumMod val="85000"/>
                    </a:prstClr>
                  </a:solidFill>
                </a:rPr>
                <a:t>Ave, </a:t>
              </a:r>
              <a:r>
                <a:rPr lang="en-US" sz="1200" dirty="0">
                  <a:solidFill>
                    <a:prstClr val="white">
                      <a:lumMod val="85000"/>
                    </a:prstClr>
                  </a:solidFill>
                </a:rPr>
                <a:t>Ste 282</a:t>
              </a:r>
            </a:p>
            <a:p>
              <a:pPr algn="ctr"/>
              <a:r>
                <a:rPr lang="en-US" sz="1200" dirty="0">
                  <a:solidFill>
                    <a:prstClr val="white">
                      <a:lumMod val="85000"/>
                    </a:prstClr>
                  </a:solidFill>
                </a:rPr>
                <a:t>Mountain Home AFB, ID 83648</a:t>
              </a:r>
            </a:p>
            <a:p>
              <a:pPr algn="ctr"/>
              <a:r>
                <a:rPr lang="en-US" sz="1200" dirty="0">
                  <a:solidFill>
                    <a:prstClr val="white">
                      <a:lumMod val="85000"/>
                    </a:prstClr>
                  </a:solidFill>
                </a:rPr>
                <a:t>(208) 828-2677</a:t>
              </a:r>
            </a:p>
          </p:txBody>
        </p:sp>
      </p:grpSp>
      <p:pic>
        <p:nvPicPr>
          <p:cNvPr id="13" name="Picture 12" descr="366 FW Patc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5321" y="5791200"/>
            <a:ext cx="681157" cy="69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08761" y="-152400"/>
            <a:ext cx="9252761" cy="714986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" y="1601584"/>
            <a:ext cx="2819400" cy="3503816"/>
          </a:xfrm>
          <a:prstGeom prst="rect">
            <a:avLst/>
          </a:prstGeom>
          <a:solidFill>
            <a:srgbClr val="000000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31465" y="1601584"/>
            <a:ext cx="2819400" cy="4723016"/>
          </a:xfrm>
          <a:prstGeom prst="rect">
            <a:avLst/>
          </a:prstGeom>
          <a:solidFill>
            <a:srgbClr val="000000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9800" y="1182883"/>
            <a:ext cx="2971800" cy="5485016"/>
          </a:xfrm>
          <a:prstGeom prst="rect">
            <a:avLst/>
          </a:prstGeom>
          <a:solidFill>
            <a:srgbClr val="000000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0" y="126522"/>
            <a:ext cx="6705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prstClr val="white"/>
                </a:solidFill>
              </a:rPr>
              <a:t>FY16 </a:t>
            </a:r>
            <a:r>
              <a:rPr lang="en-US" sz="4400" dirty="0">
                <a:solidFill>
                  <a:prstClr val="white"/>
                </a:solidFill>
              </a:rPr>
              <a:t>Economic Impact:</a:t>
            </a:r>
          </a:p>
          <a:p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$ 356 Million</a:t>
            </a:r>
            <a:endParaRPr lang="en-US" sz="3200" b="1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366 FW Patc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5372100"/>
            <a:ext cx="990600" cy="101786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2400" y="4783348"/>
            <a:ext cx="2667000" cy="1524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1579283"/>
            <a:ext cx="302283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prstClr val="white"/>
                </a:solidFill>
              </a:rPr>
              <a:t>Personnel</a:t>
            </a:r>
          </a:p>
          <a:p>
            <a:endParaRPr lang="en-US" sz="800" u="sng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Active Duty Military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3,452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AF Reserve/Air National Guard          </a:t>
            </a:r>
            <a:r>
              <a:rPr lang="en-US" sz="1200" dirty="0" smtClean="0">
                <a:solidFill>
                  <a:prstClr val="white"/>
                </a:solidFill>
              </a:rPr>
              <a:t> </a:t>
            </a:r>
            <a:r>
              <a:rPr lang="en-US" sz="1200" dirty="0">
                <a:solidFill>
                  <a:prstClr val="white"/>
                </a:solidFill>
              </a:rPr>
              <a:t> </a:t>
            </a:r>
            <a:r>
              <a:rPr lang="en-US" sz="1200" dirty="0" smtClean="0">
                <a:solidFill>
                  <a:prstClr val="white"/>
                </a:solidFill>
              </a:rPr>
              <a:t>  160 </a:t>
            </a:r>
          </a:p>
          <a:p>
            <a:endParaRPr lang="en-US" sz="1200" dirty="0" smtClean="0">
              <a:solidFill>
                <a:prstClr val="white"/>
              </a:solidFill>
            </a:endParaRPr>
          </a:p>
          <a:p>
            <a:r>
              <a:rPr lang="en-US" sz="1200" dirty="0" smtClean="0">
                <a:solidFill>
                  <a:prstClr val="white"/>
                </a:solidFill>
              </a:rPr>
              <a:t>Total </a:t>
            </a:r>
            <a:r>
              <a:rPr lang="en-US" sz="1200" dirty="0">
                <a:solidFill>
                  <a:prstClr val="white"/>
                </a:solidFill>
              </a:rPr>
              <a:t>Military   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3,612</a:t>
            </a:r>
            <a:endParaRPr lang="en-US" sz="1200" dirty="0">
              <a:solidFill>
                <a:prstClr val="white"/>
              </a:solidFill>
            </a:endParaRPr>
          </a:p>
          <a:p>
            <a:pPr algn="r"/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Appropriated Fund Civilians                    </a:t>
            </a:r>
            <a:r>
              <a:rPr lang="en-US" sz="1200" dirty="0" smtClean="0">
                <a:solidFill>
                  <a:prstClr val="white"/>
                </a:solidFill>
              </a:rPr>
              <a:t>464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Contract Civilians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299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Non-Appropriated Fund Civilians           </a:t>
            </a:r>
            <a:r>
              <a:rPr lang="en-US" sz="1200" dirty="0" smtClean="0">
                <a:solidFill>
                  <a:prstClr val="white"/>
                </a:solidFill>
              </a:rPr>
              <a:t>183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Base Exchange   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113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Private Businesses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15 </a:t>
            </a:r>
          </a:p>
          <a:p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 smtClean="0">
                <a:solidFill>
                  <a:prstClr val="white"/>
                </a:solidFill>
              </a:rPr>
              <a:t>Total </a:t>
            </a:r>
            <a:r>
              <a:rPr lang="en-US" sz="1200" dirty="0">
                <a:solidFill>
                  <a:prstClr val="white"/>
                </a:solidFill>
              </a:rPr>
              <a:t>Civilians   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1,074 </a:t>
            </a:r>
          </a:p>
          <a:p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 smtClean="0">
                <a:solidFill>
                  <a:prstClr val="white"/>
                </a:solidFill>
              </a:rPr>
              <a:t>Total </a:t>
            </a:r>
            <a:r>
              <a:rPr lang="en-US" sz="1200" dirty="0">
                <a:solidFill>
                  <a:prstClr val="white"/>
                </a:solidFill>
              </a:rPr>
              <a:t>Dependents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4,507</a:t>
            </a:r>
          </a:p>
          <a:p>
            <a:endParaRPr lang="en-US" sz="1200" dirty="0" smtClean="0">
              <a:solidFill>
                <a:prstClr val="black"/>
              </a:solidFill>
            </a:endParaRPr>
          </a:p>
          <a:p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smtClean="0">
                <a:solidFill>
                  <a:prstClr val="black"/>
                </a:solidFill>
              </a:rPr>
              <a:t> Total </a:t>
            </a:r>
            <a:r>
              <a:rPr lang="en-US" sz="1200" dirty="0">
                <a:solidFill>
                  <a:prstClr val="black"/>
                </a:solidFill>
              </a:rPr>
              <a:t>Personnel                         </a:t>
            </a:r>
            <a:r>
              <a:rPr lang="en-US" sz="1200" dirty="0" smtClean="0">
                <a:solidFill>
                  <a:prstClr val="black"/>
                </a:solidFill>
              </a:rPr>
              <a:t>           9,193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35778" y="4445478"/>
            <a:ext cx="2810774" cy="1524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35778" y="5732252"/>
            <a:ext cx="2810774" cy="381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35778" y="2769078"/>
            <a:ext cx="2810774" cy="1524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87374" y="5067699"/>
            <a:ext cx="2895600" cy="2286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0" y="6328595"/>
            <a:ext cx="2895600" cy="3048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19800" y="1143000"/>
            <a:ext cx="2971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prstClr val="white"/>
                </a:solidFill>
              </a:rPr>
              <a:t>Local Contract Expenditures</a:t>
            </a:r>
          </a:p>
          <a:p>
            <a:endParaRPr lang="en-US" sz="800" u="sng" dirty="0">
              <a:solidFill>
                <a:prstClr val="white"/>
              </a:solidFill>
            </a:endParaRPr>
          </a:p>
          <a:p>
            <a:r>
              <a:rPr lang="en-US" sz="1200" u="sng" dirty="0">
                <a:solidFill>
                  <a:prstClr val="white"/>
                </a:solidFill>
              </a:rPr>
              <a:t>Construction</a:t>
            </a:r>
          </a:p>
          <a:p>
            <a:r>
              <a:rPr lang="en-US" sz="1200" dirty="0">
                <a:solidFill>
                  <a:prstClr val="white"/>
                </a:solidFill>
              </a:rPr>
              <a:t>O&amp;M Construction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$9,006K </a:t>
            </a:r>
            <a:r>
              <a:rPr lang="en-US" sz="1200" dirty="0">
                <a:solidFill>
                  <a:prstClr val="white"/>
                </a:solidFill>
              </a:rPr>
              <a:t>Non-Appropriated Fund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1,022K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Military Construction                                     0K</a:t>
            </a:r>
          </a:p>
          <a:p>
            <a:pPr algn="r"/>
            <a:endParaRPr lang="en-US" sz="1200" dirty="0" smtClean="0">
              <a:solidFill>
                <a:prstClr val="white"/>
              </a:solidFill>
            </a:endParaRPr>
          </a:p>
          <a:p>
            <a:pPr algn="r"/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u="sng" dirty="0">
                <a:solidFill>
                  <a:prstClr val="white"/>
                </a:solidFill>
              </a:rPr>
              <a:t>Service Contracts</a:t>
            </a:r>
          </a:p>
          <a:p>
            <a:r>
              <a:rPr lang="en-US" sz="1200" dirty="0">
                <a:solidFill>
                  <a:prstClr val="white"/>
                </a:solidFill>
              </a:rPr>
              <a:t>O&amp;M   </a:t>
            </a:r>
            <a:r>
              <a:rPr lang="en-US" sz="1200" dirty="0" smtClean="0">
                <a:solidFill>
                  <a:prstClr val="white"/>
                </a:solidFill>
              </a:rPr>
              <a:t>                                                      1,500K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Medical              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4,005K</a:t>
            </a:r>
            <a:r>
              <a:rPr lang="en-US" sz="1200" dirty="0">
                <a:solidFill>
                  <a:prstClr val="white"/>
                </a:solidFill>
              </a:rPr>
              <a:t/>
            </a:r>
            <a:br>
              <a:rPr lang="en-US" sz="1200" dirty="0">
                <a:solidFill>
                  <a:prstClr val="white"/>
                </a:solidFill>
              </a:rPr>
            </a:br>
            <a:r>
              <a:rPr lang="en-US" sz="1200" dirty="0">
                <a:solidFill>
                  <a:prstClr val="white"/>
                </a:solidFill>
              </a:rPr>
              <a:t>Non-Appropriated Fund </a:t>
            </a:r>
            <a:r>
              <a:rPr lang="en-US" sz="1200" dirty="0" smtClean="0">
                <a:solidFill>
                  <a:prstClr val="white"/>
                </a:solidFill>
              </a:rPr>
              <a:t>                             21K</a:t>
            </a:r>
            <a:endParaRPr lang="en-US" sz="1200" dirty="0">
              <a:solidFill>
                <a:prstClr val="white"/>
              </a:solidFill>
            </a:endParaRPr>
          </a:p>
          <a:p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u="sng" dirty="0" smtClean="0">
                <a:solidFill>
                  <a:prstClr val="white"/>
                </a:solidFill>
              </a:rPr>
              <a:t>Materials/Equip/Supply </a:t>
            </a:r>
            <a:r>
              <a:rPr lang="en-US" sz="1200" u="sng" dirty="0">
                <a:solidFill>
                  <a:prstClr val="white"/>
                </a:solidFill>
              </a:rPr>
              <a:t>Procurement</a:t>
            </a:r>
          </a:p>
          <a:p>
            <a:r>
              <a:rPr lang="en-US" sz="1200" dirty="0">
                <a:solidFill>
                  <a:prstClr val="white"/>
                </a:solidFill>
              </a:rPr>
              <a:t>Health &amp; </a:t>
            </a:r>
            <a:r>
              <a:rPr lang="en-US" sz="1200" dirty="0" err="1">
                <a:solidFill>
                  <a:prstClr val="white"/>
                </a:solidFill>
              </a:rPr>
              <a:t>TriCare</a:t>
            </a:r>
            <a:r>
              <a:rPr lang="en-US" sz="1200" dirty="0">
                <a:solidFill>
                  <a:prstClr val="white"/>
                </a:solidFill>
              </a:rPr>
              <a:t>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 18,392K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Education (TA &amp; Impact Aid) </a:t>
            </a:r>
            <a:r>
              <a:rPr lang="en-US" sz="1200" dirty="0" smtClean="0">
                <a:solidFill>
                  <a:prstClr val="white"/>
                </a:solidFill>
              </a:rPr>
              <a:t>	              2,478K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Temporary Duty Travel                </a:t>
            </a:r>
            <a:r>
              <a:rPr lang="en-US" sz="1200" dirty="0" smtClean="0">
                <a:solidFill>
                  <a:prstClr val="white"/>
                </a:solidFill>
              </a:rPr>
              <a:t>           2,809K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Commissary      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1,500K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Non-Appropriated Fund                            814K </a:t>
            </a:r>
            <a:br>
              <a:rPr lang="en-US" sz="1200" dirty="0">
                <a:solidFill>
                  <a:prstClr val="white"/>
                </a:solidFill>
              </a:rPr>
            </a:br>
            <a:r>
              <a:rPr lang="en-US" sz="1200" dirty="0">
                <a:solidFill>
                  <a:prstClr val="white"/>
                </a:solidFill>
              </a:rPr>
              <a:t>Base Exchange     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369K</a:t>
            </a:r>
            <a:r>
              <a:rPr lang="en-US" sz="1200" dirty="0">
                <a:solidFill>
                  <a:prstClr val="black"/>
                </a:solidFill>
              </a:rPr>
              <a:t/>
            </a:r>
            <a:br>
              <a:rPr lang="en-US" sz="1200" dirty="0">
                <a:solidFill>
                  <a:prstClr val="black"/>
                </a:solidFill>
              </a:rPr>
            </a:br>
            <a:endParaRPr lang="en-US" sz="1200" dirty="0">
              <a:solidFill>
                <a:prstClr val="black"/>
              </a:solidFill>
            </a:endParaRPr>
          </a:p>
          <a:p>
            <a:r>
              <a:rPr lang="en-US" sz="1200" dirty="0">
                <a:solidFill>
                  <a:prstClr val="black"/>
                </a:solidFill>
              </a:rPr>
              <a:t>Total Expenditures                              $</a:t>
            </a:r>
            <a:r>
              <a:rPr lang="en-US" sz="1200" dirty="0" smtClean="0">
                <a:solidFill>
                  <a:prstClr val="black"/>
                </a:solidFill>
              </a:rPr>
              <a:t>41,916K</a:t>
            </a:r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r>
              <a:rPr lang="en-US" sz="1200" u="sng" dirty="0">
                <a:solidFill>
                  <a:prstClr val="white"/>
                </a:solidFill>
              </a:rPr>
              <a:t>Economic Impact</a:t>
            </a:r>
          </a:p>
          <a:p>
            <a:r>
              <a:rPr lang="en-US" sz="1200" dirty="0">
                <a:solidFill>
                  <a:prstClr val="white"/>
                </a:solidFill>
              </a:rPr>
              <a:t>Total Payroll  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$227,163K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Contract Expenditures                    </a:t>
            </a:r>
            <a:r>
              <a:rPr lang="en-US" sz="1200" dirty="0" smtClean="0">
                <a:solidFill>
                  <a:prstClr val="white"/>
                </a:solidFill>
              </a:rPr>
              <a:t>      15,554K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Value of Job Creation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113,528K</a:t>
            </a:r>
            <a:endParaRPr lang="en-US" sz="1200" dirty="0">
              <a:solidFill>
                <a:prstClr val="white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r>
              <a:rPr lang="en-US" sz="1400" dirty="0">
                <a:solidFill>
                  <a:prstClr val="black"/>
                </a:solidFill>
              </a:rPr>
              <a:t>Total Economic Impact               </a:t>
            </a:r>
            <a:r>
              <a:rPr lang="en-US" sz="1400" dirty="0" smtClean="0">
                <a:solidFill>
                  <a:prstClr val="black"/>
                </a:solidFill>
              </a:rPr>
              <a:t>$356M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31465" y="1575846"/>
            <a:ext cx="28194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prstClr val="white"/>
                </a:solidFill>
              </a:rPr>
              <a:t>Military Pay</a:t>
            </a:r>
          </a:p>
          <a:p>
            <a:endParaRPr lang="en-US" sz="800" u="sng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Active Duty Military                     $</a:t>
            </a:r>
            <a:r>
              <a:rPr lang="en-US" sz="1200" dirty="0" smtClean="0">
                <a:solidFill>
                  <a:prstClr val="white"/>
                </a:solidFill>
              </a:rPr>
              <a:t>175,813K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AF Reserve/ANG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8,292K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Republic of Singapore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6,640K</a:t>
            </a:r>
            <a:endParaRPr lang="en-US" sz="1200" dirty="0">
              <a:solidFill>
                <a:prstClr val="white"/>
              </a:solidFill>
            </a:endParaRPr>
          </a:p>
          <a:p>
            <a:pPr algn="r"/>
            <a:endParaRPr lang="en-US" sz="1200" dirty="0">
              <a:solidFill>
                <a:prstClr val="black"/>
              </a:solidFill>
            </a:endParaRPr>
          </a:p>
          <a:p>
            <a:pPr algn="r"/>
            <a:r>
              <a:rPr lang="en-US" sz="1200" dirty="0">
                <a:solidFill>
                  <a:prstClr val="black"/>
                </a:solidFill>
              </a:rPr>
              <a:t>Total Military Pay                          </a:t>
            </a:r>
            <a:r>
              <a:rPr lang="en-US" sz="1200" dirty="0" smtClean="0">
                <a:solidFill>
                  <a:prstClr val="black"/>
                </a:solidFill>
              </a:rPr>
              <a:t>$190,745K</a:t>
            </a:r>
            <a:endParaRPr lang="en-US" sz="1200" dirty="0">
              <a:solidFill>
                <a:prstClr val="black"/>
              </a:solidFill>
            </a:endParaRPr>
          </a:p>
          <a:p>
            <a:pPr algn="r"/>
            <a:endParaRPr lang="en-US" sz="1200" dirty="0">
              <a:solidFill>
                <a:prstClr val="black"/>
              </a:solidFill>
            </a:endParaRPr>
          </a:p>
          <a:p>
            <a:r>
              <a:rPr lang="en-US" u="sng" dirty="0">
                <a:solidFill>
                  <a:prstClr val="white"/>
                </a:solidFill>
              </a:rPr>
              <a:t>Civilian Pay</a:t>
            </a:r>
            <a:endParaRPr lang="en-US" sz="800" u="sng" dirty="0">
              <a:solidFill>
                <a:prstClr val="white"/>
              </a:solidFill>
            </a:endParaRPr>
          </a:p>
          <a:p>
            <a:endParaRPr lang="en-US" sz="800" u="sng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Appropriated Fund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$31,681K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Non-Appropriated Fund                     </a:t>
            </a:r>
            <a:r>
              <a:rPr lang="en-US" sz="1200" dirty="0" smtClean="0">
                <a:solidFill>
                  <a:prstClr val="white"/>
                </a:solidFill>
              </a:rPr>
              <a:t>2,743K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Base Exchange   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1,546K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Private Businesses                                  </a:t>
            </a:r>
            <a:r>
              <a:rPr lang="en-US" sz="1200" dirty="0" smtClean="0">
                <a:solidFill>
                  <a:prstClr val="white"/>
                </a:solidFill>
              </a:rPr>
              <a:t>448K</a:t>
            </a:r>
            <a:endParaRPr lang="en-US" sz="1200" dirty="0">
              <a:solidFill>
                <a:prstClr val="white"/>
              </a:solidFill>
            </a:endParaRPr>
          </a:p>
          <a:p>
            <a:pPr algn="r"/>
            <a:endParaRPr lang="en-US" sz="1200" dirty="0">
              <a:solidFill>
                <a:prstClr val="black"/>
              </a:solidFill>
            </a:endParaRPr>
          </a:p>
          <a:p>
            <a:pPr algn="r"/>
            <a:r>
              <a:rPr lang="en-US" sz="1200" dirty="0">
                <a:solidFill>
                  <a:prstClr val="black"/>
                </a:solidFill>
              </a:rPr>
              <a:t>Total Civilian Pay                             </a:t>
            </a:r>
            <a:r>
              <a:rPr lang="en-US" sz="1200" dirty="0" smtClean="0">
                <a:solidFill>
                  <a:prstClr val="black"/>
                </a:solidFill>
              </a:rPr>
              <a:t>$36,418K</a:t>
            </a:r>
            <a:endParaRPr lang="en-US" sz="1200" dirty="0">
              <a:solidFill>
                <a:prstClr val="black"/>
              </a:solidFill>
            </a:endParaRPr>
          </a:p>
          <a:p>
            <a:pPr algn="r"/>
            <a:endParaRPr lang="en-US" sz="1200" dirty="0">
              <a:solidFill>
                <a:prstClr val="black"/>
              </a:solidFill>
            </a:endParaRPr>
          </a:p>
          <a:p>
            <a:r>
              <a:rPr lang="en-US" u="sng" dirty="0">
                <a:solidFill>
                  <a:prstClr val="white"/>
                </a:solidFill>
              </a:rPr>
              <a:t>Job Creation</a:t>
            </a:r>
          </a:p>
          <a:p>
            <a:endParaRPr lang="en-US" sz="800" u="sng" dirty="0">
              <a:solidFill>
                <a:prstClr val="white"/>
              </a:solidFill>
            </a:endParaRPr>
          </a:p>
          <a:p>
            <a:r>
              <a:rPr lang="en-US" sz="1200" dirty="0">
                <a:solidFill>
                  <a:prstClr val="white"/>
                </a:solidFill>
              </a:rPr>
              <a:t>Total Number of Jobs Created             </a:t>
            </a:r>
            <a:r>
              <a:rPr lang="en-US" sz="1200" dirty="0" smtClean="0">
                <a:solidFill>
                  <a:prstClr val="white"/>
                </a:solidFill>
              </a:rPr>
              <a:t>2,431</a:t>
            </a:r>
            <a:endParaRPr lang="en-US" sz="1200" dirty="0">
              <a:solidFill>
                <a:prstClr val="white"/>
              </a:solidFill>
            </a:endParaRPr>
          </a:p>
          <a:p>
            <a:r>
              <a:rPr lang="en-US" sz="1200" dirty="0" err="1">
                <a:solidFill>
                  <a:prstClr val="white"/>
                </a:solidFill>
              </a:rPr>
              <a:t>Avg</a:t>
            </a:r>
            <a:r>
              <a:rPr lang="en-US" sz="1200" dirty="0">
                <a:solidFill>
                  <a:prstClr val="white"/>
                </a:solidFill>
              </a:rPr>
              <a:t> Annual Salary  of Jobs  Created </a:t>
            </a:r>
            <a:r>
              <a:rPr lang="en-US" sz="1200" dirty="0" smtClean="0">
                <a:solidFill>
                  <a:prstClr val="white"/>
                </a:solidFill>
              </a:rPr>
              <a:t>$46.7K</a:t>
            </a:r>
            <a:r>
              <a:rPr lang="en-US" sz="1200" dirty="0" smtClean="0">
                <a:solidFill>
                  <a:prstClr val="black"/>
                </a:solidFill>
              </a:rPr>
              <a:t>            </a:t>
            </a:r>
            <a:endParaRPr lang="en-US" sz="1200" dirty="0">
              <a:solidFill>
                <a:prstClr val="black"/>
              </a:solidFill>
            </a:endParaRPr>
          </a:p>
          <a:p>
            <a:endParaRPr lang="en-US" sz="1200" dirty="0">
              <a:solidFill>
                <a:prstClr val="black"/>
              </a:solidFill>
            </a:endParaRPr>
          </a:p>
          <a:p>
            <a:r>
              <a:rPr lang="en-US" sz="1200" dirty="0">
                <a:solidFill>
                  <a:prstClr val="black"/>
                </a:solidFill>
              </a:rPr>
              <a:t>Estimated Annual Dollar</a:t>
            </a:r>
          </a:p>
          <a:p>
            <a:r>
              <a:rPr lang="en-US" sz="1200" dirty="0">
                <a:solidFill>
                  <a:prstClr val="black"/>
                </a:solidFill>
              </a:rPr>
              <a:t>Value of Jobs Created  </a:t>
            </a:r>
            <a:r>
              <a:rPr lang="en-US" sz="1200" dirty="0" smtClean="0">
                <a:solidFill>
                  <a:prstClr val="black"/>
                </a:solidFill>
              </a:rPr>
              <a:t>                $113,528K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165896" y="838200"/>
            <a:ext cx="5216104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8154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2060</TotalTime>
  <Words>215</Words>
  <Application>Microsoft Office PowerPoint</Application>
  <PresentationFormat>On-screen Show (4:3)</PresentationFormat>
  <Paragraphs>117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1_Office Theme</vt:lpstr>
      <vt:lpstr>2_Office Theme</vt:lpstr>
      <vt:lpstr>PowerPoint Presentation</vt:lpstr>
      <vt:lpstr>PowerPoint Presentation</vt:lpstr>
    </vt:vector>
  </TitlesOfParts>
  <Company>U.S Air Force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CAMERON C 1st Lt USAF ACC 366 CPTS/FMA</dc:creator>
  <cp:lastModifiedBy>WRIGHT, CAROLYN A GS-11 USAF ACC 366 CPTS/FMA</cp:lastModifiedBy>
  <cp:revision>37</cp:revision>
  <cp:lastPrinted>2017-04-13T14:14:19Z</cp:lastPrinted>
  <dcterms:created xsi:type="dcterms:W3CDTF">2016-03-08T18:07:15Z</dcterms:created>
  <dcterms:modified xsi:type="dcterms:W3CDTF">2017-09-08T22:15:49Z</dcterms:modified>
</cp:coreProperties>
</file>